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1"/>
  </p:notesMasterIdLst>
  <p:sldIdLst>
    <p:sldId id="256" r:id="rId5"/>
    <p:sldId id="280" r:id="rId6"/>
    <p:sldId id="278" r:id="rId7"/>
    <p:sldId id="283" r:id="rId8"/>
    <p:sldId id="279" r:id="rId9"/>
    <p:sldId id="281" r:id="rId10"/>
    <p:sldId id="284" r:id="rId11"/>
    <p:sldId id="257" r:id="rId12"/>
    <p:sldId id="276" r:id="rId13"/>
    <p:sldId id="272" r:id="rId14"/>
    <p:sldId id="275" r:id="rId15"/>
    <p:sldId id="277" r:id="rId16"/>
    <p:sldId id="274" r:id="rId17"/>
    <p:sldId id="273" r:id="rId18"/>
    <p:sldId id="258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D60093"/>
    <a:srgbClr val="FF33CC"/>
    <a:srgbClr val="FF66CC"/>
    <a:srgbClr val="FF3300"/>
    <a:srgbClr val="333399"/>
    <a:srgbClr val="0000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484106153397494E-2"/>
          <c:y val="2.1795713035870516E-2"/>
          <c:w val="0.9190529308836396"/>
          <c:h val="0.66998656417947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низк.уровень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мониторинг сентябрь</c:v>
                </c:pt>
                <c:pt idx="1">
                  <c:v>мониторинг январь</c:v>
                </c:pt>
              </c:strCache>
            </c:strRef>
          </c:cat>
          <c:val>
            <c:numRef>
              <c:f>Лист1!$B$2:$B$5</c:f>
              <c:numCache>
                <c:formatCode>d\-mmm</c:formatCode>
                <c:ptCount val="4"/>
                <c:pt idx="0" formatCode="General">
                  <c:v>22.5</c:v>
                </c:pt>
                <c:pt idx="1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C-44B1-B105-44EE71430BA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сред.уровень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мониторинг сентябрь</c:v>
                </c:pt>
                <c:pt idx="1">
                  <c:v>мониторинг январь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67.5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C-44B1-B105-44EE71430BA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высок.уровень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мониторинг сентябрь</c:v>
                </c:pt>
                <c:pt idx="1">
                  <c:v>мониторинг январь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C-44B1-B105-44EE71430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87424"/>
        <c:axId val="37288960"/>
      </c:barChart>
      <c:catAx>
        <c:axId val="372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8960"/>
        <c:crosses val="autoZero"/>
        <c:auto val="1"/>
        <c:lblAlgn val="ctr"/>
        <c:lblOffset val="100"/>
        <c:noMultiLvlLbl val="0"/>
      </c:catAx>
      <c:valAx>
        <c:axId val="372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8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CA0F8-2A85-419A-97A3-259E81F838DE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2A8B-47BC-42CF-AF96-C799AEE07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0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Балансиры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32A8B-47BC-42CF-AF96-C799AEE078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мониторинга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32A8B-47BC-42CF-AF96-C799AEE078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9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50B594-CF0F-4A1D-853B-9DCC982F5A7D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EDD9BD0-A4E2-4297-815A-5C2BE656E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43702" y="5500702"/>
            <a:ext cx="2071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Подготовила:  </a:t>
            </a:r>
          </a:p>
          <a:p>
            <a:r>
              <a:rPr lang="ru-RU" sz="1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  <a:r>
              <a:rPr lang="ru-RU" sz="1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Кайнова</a:t>
            </a:r>
            <a:r>
              <a:rPr lang="ru-RU" sz="1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М. 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44" y="592933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п. Заречный.</a:t>
            </a:r>
          </a:p>
          <a:p>
            <a:pPr algn="ctr"/>
            <a:r>
              <a:rPr lang="ru-RU" sz="1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2024г.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643050"/>
            <a:ext cx="7858180" cy="24433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350" marR="59690" indent="-6350" algn="ctr">
              <a:lnSpc>
                <a:spcPct val="163000"/>
              </a:lnSpc>
              <a:spcAft>
                <a:spcPts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Моя педагогическая находка </a:t>
            </a:r>
          </a:p>
          <a:p>
            <a:pPr marL="6350" marR="56515" indent="-6350" algn="ctr">
              <a:lnSpc>
                <a:spcPct val="107000"/>
              </a:lnSpc>
              <a:spcAft>
                <a:spcPts val="78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«Элементы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нейрогимнастики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развития речи </a:t>
            </a:r>
          </a:p>
          <a:p>
            <a:pPr marL="6350" marR="56515" indent="-6350" algn="ctr">
              <a:lnSpc>
                <a:spcPct val="107000"/>
              </a:lnSpc>
              <a:spcAft>
                <a:spcPts val="78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работе с детьми старшего дошкольного возраста»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642918"/>
            <a:ext cx="7601498" cy="125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56515" indent="360680" algn="ctr">
              <a:lnSpc>
                <a:spcPct val="114000"/>
              </a:lnSpc>
              <a:spcAft>
                <a:spcPts val="1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«Берёзка», структурное подразделение Муниципального</a:t>
            </a:r>
            <a:r>
              <a:rPr lang="ru-RU" sz="1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автономного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общеобразовательного учреждения Зареченская средняя общеобразовательная школа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Вагайского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района Тюменской области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ron\Desktop\0e3c821a388402653f9dc63aaeb0ae3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643314"/>
            <a:ext cx="3143272" cy="221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85789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«Шагни покрути, переверни»</a:t>
            </a:r>
            <a:endParaRPr lang="ru-RU" sz="2800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2918"/>
            <a:ext cx="3573016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34" y="1628799"/>
            <a:ext cx="4200837" cy="420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5857892"/>
            <a:ext cx="65225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«Кулак, ребро, ладонь»</a:t>
            </a:r>
            <a:endParaRPr lang="ru-RU" sz="28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95" y="620688"/>
            <a:ext cx="3933056" cy="393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02" y="1772815"/>
            <a:ext cx="4055369" cy="4055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767281"/>
            <a:ext cx="824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endParaRPr lang="ru-RU" sz="40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517232"/>
            <a:ext cx="824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«Игра повтори за мной»</a:t>
            </a:r>
            <a:endParaRPr lang="ru-RU" sz="28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3" y="548681"/>
            <a:ext cx="3960440" cy="39604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431" y="1445269"/>
            <a:ext cx="4059796" cy="405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5884966" cy="2582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95245"/>
            <a:ext cx="6228184" cy="2732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5786454"/>
            <a:ext cx="79586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2800" b="1" spc="50" dirty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«Разноцветные </a:t>
            </a:r>
            <a:r>
              <a:rPr lang="ru-RU" sz="28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дорожки»</a:t>
            </a:r>
            <a:endParaRPr lang="ru-RU" sz="28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816424" cy="3816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69" y="620688"/>
            <a:ext cx="3816424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90" y="2497741"/>
            <a:ext cx="2593358" cy="3457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73857" y="-2232"/>
            <a:ext cx="39962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мониторинга</a:t>
            </a:r>
            <a:endParaRPr kumimoji="0" lang="ru-RU" alt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84393"/>
            <a:ext cx="8064896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20823012"/>
              </p:ext>
            </p:extLst>
          </p:nvPr>
        </p:nvGraphicFramePr>
        <p:xfrm>
          <a:off x="1828800" y="620688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1471541"/>
            <a:ext cx="756084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7189" y="3821088"/>
            <a:ext cx="828092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 по результатам мониторинга мы получили следующие результаты: из 13 выпускников старшей группы в 2023-2024 году количество детей с показатель в сентябре в стадии формирования 9 детей (67,5 %), показатель не сформирован – 3 детей (22.5%.).  и в стадии сформирована – 1 детей (10 %).  то на период промежуточной диагностики на январь в стадии формирования 7 детей (55 %), показатель не сформирован – 3 детей (22.5%.).  и в стадии сформирована – 3 детей (22.5%.).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7281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92D050"/>
                </a:solidFill>
              </a:rPr>
              <a:t>Спасибо за внимание!</a:t>
            </a:r>
            <a:endParaRPr lang="ru-RU" sz="4400" dirty="0">
              <a:solidFill>
                <a:srgbClr val="92D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32" y="2348880"/>
            <a:ext cx="5508104" cy="34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71480"/>
            <a:ext cx="8352928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Работая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 дошкольной организации учреждении мы заметили, что в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последние годы значительно увеличилось количество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детей с нарушением речи. У детей с речевыми нарушениями имеются существенные отклонения не только в речевом, но и в психомоторном развитии. У детей наблюдается снижение интереса к обучению, достаточно быстрая утомляемость. Вследствие чего повышается тревожность, боязливость, обидчивость. Дети не могут себя контролировать часто не слушают и не слышат. Но мы знаем, что детей можно завлечь игрой, поэтому я нашла решение в виде направления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нейрогимнастики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071678"/>
            <a:ext cx="263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 b="35300"/>
          <a:stretch/>
        </p:blipFill>
        <p:spPr>
          <a:xfrm>
            <a:off x="2051720" y="3212976"/>
            <a:ext cx="5009341" cy="261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28604"/>
            <a:ext cx="8280920" cy="27920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педагогического опыта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 моей работы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использования комплексов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создать условия для формирования правильного речевого развития у детей дошкольного возраста.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цели мной были поставлены следующие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Проанализировать педагогический опыт по использованию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комплексы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упражнений,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Внедрить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упражнений в коррекционную работу по развитию речи у детей.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Определить эффективность использования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работе с детьми.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340" lvl="0" indent="-342900" algn="just" fontAlgn="base">
              <a:lnSpc>
                <a:spcPct val="115000"/>
              </a:lnSpc>
              <a:spcAft>
                <a:spcPts val="99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ru-RU" sz="16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09690" y="1806934"/>
            <a:ext cx="3245210" cy="5769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821323"/>
            <a:ext cx="7358114" cy="24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Новизна педагогической идеи.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marR="53340" indent="-450215">
              <a:lnSpc>
                <a:spcPct val="115000"/>
              </a:lnSpc>
              <a:spcAft>
                <a:spcPts val="99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68313" algn="l"/>
                <a:tab pos="514350" algn="l"/>
                <a:tab pos="558800" algn="l"/>
                <a:tab pos="930275" algn="l"/>
                <a:tab pos="1071563" algn="l"/>
                <a:tab pos="1217613" algn="l"/>
                <a:tab pos="1296988" algn="l"/>
                <a:tab pos="1389063" algn="l"/>
                <a:tab pos="1444625" algn="l"/>
                <a:tab pos="1530350" algn="l"/>
                <a:tab pos="1917700" algn="l"/>
                <a:tab pos="1981200" algn="l"/>
                <a:tab pos="2076450" algn="l"/>
                <a:tab pos="2384425" algn="l"/>
                <a:tab pos="2589213" algn="l"/>
                <a:tab pos="294005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Новизна педагогического опыта заключается в том, что с помощью специально подобранных упражнений помогает работе головного мозга.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Нейрогимнастика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помогает ребёнку улучшить память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память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внимание, речь, мелкую и крупную моторику, снижает утомляемость. Как показывает опыт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нейрогимнастику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необходимо использовать для коррекции детей, имеющих отклонения в развитии.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8771" r="3927" b="10101"/>
          <a:stretch/>
        </p:blipFill>
        <p:spPr>
          <a:xfrm>
            <a:off x="4420740" y="3277626"/>
            <a:ext cx="3607644" cy="2383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28604"/>
            <a:ext cx="7929618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/>
              <a:t>Теоретическое обоснование.</a:t>
            </a:r>
            <a:endParaRPr lang="ru-RU" dirty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исследования показывают, что многие традиционные методы по развитию речи у дошкольников недостаточно эффективны. По этой причине использование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нейрогимнастики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занятиях физической культуры в детском саду открывает новые горизонты для развития детей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Каждое из упражнений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нейрогимнастики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способствует возбуждению определенного участка головного мозга и включает механизм объединения мысли и движения, также способствуют развитию координации движений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 b="7765"/>
          <a:stretch/>
        </p:blipFill>
        <p:spPr>
          <a:xfrm>
            <a:off x="2915816" y="3429000"/>
            <a:ext cx="2816459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001056" cy="5355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Содержание проектной деятельности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1этап- подготовительный</a:t>
            </a:r>
          </a:p>
          <a:p>
            <a:r>
              <a:rPr lang="ru-RU" dirty="0"/>
              <a:t>-диагностическое обследование детей старшей группы;</a:t>
            </a:r>
          </a:p>
          <a:p>
            <a:r>
              <a:rPr lang="ru-RU" dirty="0"/>
              <a:t>-разработка методического </a:t>
            </a:r>
            <a:r>
              <a:rPr lang="ru-RU" dirty="0" err="1"/>
              <a:t>нейрогимнастических</a:t>
            </a:r>
            <a:r>
              <a:rPr lang="ru-RU" dirty="0"/>
              <a:t>  </a:t>
            </a:r>
            <a:r>
              <a:rPr lang="ru-RU" dirty="0" smtClean="0"/>
              <a:t>упражнений </a:t>
            </a:r>
            <a:endParaRPr lang="ru-RU" dirty="0"/>
          </a:p>
          <a:p>
            <a:r>
              <a:rPr lang="ru-RU" dirty="0"/>
              <a:t>-разработка, дополнение и внесение корректировки в конспекты занятий;</a:t>
            </a:r>
          </a:p>
          <a:p>
            <a:r>
              <a:rPr lang="ru-RU" dirty="0"/>
              <a:t>2этап-основной</a:t>
            </a:r>
          </a:p>
          <a:p>
            <a:r>
              <a:rPr lang="ru-RU" dirty="0"/>
              <a:t>-поэтапное обучение дошкольников приёмам </a:t>
            </a:r>
            <a:r>
              <a:rPr lang="ru-RU" dirty="0" err="1"/>
              <a:t>нейрогимнастики</a:t>
            </a:r>
            <a:r>
              <a:rPr lang="ru-RU" dirty="0"/>
              <a:t>; </a:t>
            </a:r>
          </a:p>
          <a:p>
            <a:r>
              <a:rPr lang="ru-RU" dirty="0"/>
              <a:t>-оформление консультаций для ознакомления родителей и педагогов с </a:t>
            </a:r>
            <a:r>
              <a:rPr lang="ru-RU" dirty="0" err="1"/>
              <a:t>нейроиграми</a:t>
            </a:r>
            <a:r>
              <a:rPr lang="ru-RU" dirty="0"/>
              <a:t> и упражнениями;</a:t>
            </a:r>
          </a:p>
          <a:p>
            <a:r>
              <a:rPr lang="ru-RU" dirty="0"/>
              <a:t>- обмен опытом на педагогическом семинаре-практикуме с методической разработкой. </a:t>
            </a:r>
          </a:p>
          <a:p>
            <a:r>
              <a:rPr lang="ru-RU" dirty="0"/>
              <a:t>3этап –заключительный</a:t>
            </a:r>
          </a:p>
          <a:p>
            <a:r>
              <a:rPr lang="ru-RU" dirty="0"/>
              <a:t>- выявление достижений и неудач проведенной работы;</a:t>
            </a:r>
          </a:p>
          <a:p>
            <a:r>
              <a:rPr lang="ru-RU" dirty="0"/>
              <a:t>-организация и проведение итоговой диагностики воспитанников;</a:t>
            </a:r>
          </a:p>
          <a:p>
            <a:r>
              <a:rPr lang="ru-RU" dirty="0"/>
              <a:t>-анализ проведенного проекта</a:t>
            </a:r>
          </a:p>
          <a:p>
            <a:pPr marL="240665" indent="-12065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sun9-9.userapi.com/impg/QK8EYHn01SMjePGQ4tTghQ6cGZNQRAHsDEtkjg/joSRHk7Z3Tw.jpg?size=604x402&amp;quality=96&amp;sign=364b625237fd317bad810760511ec225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eron\Desktop\joSRHk7Z3T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4797152"/>
            <a:ext cx="2220498" cy="1628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ron\Desktop\dZ-Z9PsUe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92961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612" y="5857892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«Классики»</a:t>
            </a:r>
            <a:endParaRPr lang="ru-RU" sz="28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4" y="620688"/>
            <a:ext cx="4293096" cy="4293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60" y="1988840"/>
            <a:ext cx="3869052" cy="386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8172"/>
            <a:ext cx="4221088" cy="422108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897" y="5746300"/>
            <a:ext cx="31935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anose="020F0502020204030204" pitchFamily="34" charset="0"/>
              </a:rPr>
              <a:t>Балансиры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80008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33152"/>
            <a:ext cx="3429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0FA96054A8F064BA0896BA60C175A29" ma:contentTypeVersion="0" ma:contentTypeDescription="Создание документа." ma:contentTypeScope="" ma:versionID="e9f159dbc92fb028f28464011723c6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5e9ee565066404da4099087e782e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5D4BEF-0540-4E0A-80FE-E95CDB805777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0FCF47-A80D-45A4-90A2-3FF78AFDC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9C5D27-9F54-40F0-9BAE-FF15C15886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1592</TotalTime>
  <Words>403</Words>
  <Application>Microsoft Office PowerPoint</Application>
  <PresentationFormat>Экран (4:3)</PresentationFormat>
  <Paragraphs>59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игры</dc:title>
  <dc:creator>Admin</dc:creator>
  <cp:lastModifiedBy>Marina</cp:lastModifiedBy>
  <cp:revision>168</cp:revision>
  <dcterms:created xsi:type="dcterms:W3CDTF">2012-04-06T10:21:13Z</dcterms:created>
  <dcterms:modified xsi:type="dcterms:W3CDTF">2024-02-26T02:01:33Z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0x01010030FA96054A8F064BA0896BA60C175A29</vt:lpwstr>
  </property>
</Properties>
</file>