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75" r:id="rId3"/>
    <p:sldId id="276" r:id="rId4"/>
    <p:sldId id="277" r:id="rId5"/>
    <p:sldId id="278" r:id="rId6"/>
    <p:sldId id="279" r:id="rId7"/>
    <p:sldId id="260" r:id="rId8"/>
    <p:sldId id="288" r:id="rId9"/>
    <p:sldId id="268" r:id="rId10"/>
    <p:sldId id="282" r:id="rId11"/>
    <p:sldId id="290" r:id="rId12"/>
    <p:sldId id="303" r:id="rId13"/>
    <p:sldId id="304" r:id="rId14"/>
    <p:sldId id="305" r:id="rId15"/>
    <p:sldId id="306" r:id="rId16"/>
    <p:sldId id="299" r:id="rId17"/>
    <p:sldId id="285" r:id="rId18"/>
    <p:sldId id="297" r:id="rId19"/>
    <p:sldId id="300" r:id="rId20"/>
    <p:sldId id="298" r:id="rId21"/>
    <p:sldId id="296" r:id="rId22"/>
    <p:sldId id="291" r:id="rId23"/>
    <p:sldId id="302" r:id="rId24"/>
    <p:sldId id="262" r:id="rId25"/>
    <p:sldId id="294" r:id="rId26"/>
    <p:sldId id="308" r:id="rId27"/>
    <p:sldId id="30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99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9D7834-7EFB-4F64-94B3-9BC7C9460846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D84E1B-933C-47D4-9FA1-47059E1BF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AEA587-795E-41FD-B67C-E6B422DB161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F155-D7AD-4E70-A6CE-0DFEDF9344BA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2EDFF-C40D-474F-AF18-F3288FEA0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A742D-0BF0-4EDD-8FB9-EEC70EE562F1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5ECA7-F99C-448E-90FE-AAC5BE4AF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AB827-B5FA-482F-859E-211069A65BDE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344BC-8CA8-475A-82F8-1510333F1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EC43D-E6D1-46CF-95AF-DEE37034BEE1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90CB4-8473-4EB6-AC46-256C82BE1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A44A6-8B2B-43D3-97CA-DFB3F01559C9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8F171-6C09-4D7D-8E63-764E3DCE7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D44B-05CD-482A-B7C9-C9B646C51A1F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46C9-54F0-42EF-BE3F-77337AD22A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624E-0E60-48C7-8A54-EDDBDAD1A8CA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2035-2D4B-4014-BA33-E61A8250E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58CE-53E8-4652-A2D4-6F1440104B62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73FE-0466-4C9B-82EE-BF27C1840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74A11-6703-4B7B-99BD-71706380B628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F3B6A-04C0-4F17-9717-A79AA389A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69DB9-E509-4DBA-B639-FF515DC6E398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3D6B2-87F1-4729-A1FB-1AC997A1F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5A35-BF75-499C-9335-5D6627FC31C1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D1319-0D3A-48B3-B5D2-A82BA0E95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57106-C97E-4B98-A276-0C59F015CC3A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537F6-99CE-4A35-95F4-9F430A7DC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96526-B0C6-4877-98B2-D7875DC0621F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94E4-8143-4BDF-AE39-B6DAD4EE4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4FD96B-C57D-44DB-81F3-17B57B5745D0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81B86A-AF0E-4A86-B02A-0B0AE79F1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6" r:id="rId2"/>
    <p:sldLayoutId id="2147483699" r:id="rId3"/>
    <p:sldLayoutId id="2147483695" r:id="rId4"/>
    <p:sldLayoutId id="2147483694" r:id="rId5"/>
    <p:sldLayoutId id="2147483693" r:id="rId6"/>
    <p:sldLayoutId id="2147483700" r:id="rId7"/>
    <p:sldLayoutId id="2147483701" r:id="rId8"/>
    <p:sldLayoutId id="2147483702" r:id="rId9"/>
    <p:sldLayoutId id="2147483692" r:id="rId10"/>
    <p:sldLayoutId id="2147483703" r:id="rId11"/>
    <p:sldLayoutId id="2147483691" r:id="rId12"/>
    <p:sldLayoutId id="2147483697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5175"/>
            <a:ext cx="7772400" cy="4176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Развитие математических представлений</a:t>
            </a:r>
            <a:br>
              <a:rPr lang="ru-RU" dirty="0" smtClean="0">
                <a:solidFill>
                  <a:schemeClr val="tx1"/>
                </a:solidFill>
                <a:latin typeface="+mn-lt"/>
              </a:rPr>
            </a:br>
            <a:r>
              <a:rPr lang="ru-RU" dirty="0" smtClean="0">
                <a:solidFill>
                  <a:schemeClr val="tx1"/>
                </a:solidFill>
                <a:latin typeface="+mn-lt"/>
              </a:rPr>
              <a:t> у детей дошкольного возраста </a:t>
            </a:r>
            <a:br>
              <a:rPr lang="ru-RU" dirty="0" smtClean="0">
                <a:solidFill>
                  <a:schemeClr val="tx1"/>
                </a:solidFill>
                <a:latin typeface="+mn-lt"/>
              </a:rPr>
            </a:br>
            <a:r>
              <a:rPr lang="ru-RU" dirty="0" smtClean="0">
                <a:solidFill>
                  <a:schemeClr val="tx1"/>
                </a:solidFill>
                <a:latin typeface="+mn-lt"/>
              </a:rPr>
              <a:t>через использование развивающих игр </a:t>
            </a:r>
            <a:br>
              <a:rPr lang="ru-RU" dirty="0" smtClean="0">
                <a:solidFill>
                  <a:schemeClr val="tx1"/>
                </a:solidFill>
                <a:latin typeface="+mn-lt"/>
              </a:rPr>
            </a:br>
            <a:r>
              <a:rPr lang="ru-RU" dirty="0" err="1" smtClean="0">
                <a:solidFill>
                  <a:schemeClr val="tx1"/>
                </a:solidFill>
                <a:latin typeface="+mn-lt"/>
              </a:rPr>
              <a:t>В.В.Воскобовича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588"/>
            <a:ext cx="6400800" cy="792162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Воспитатель МАДОУ Детский сад «Гусельки»</a:t>
            </a:r>
          </a:p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Воспитатель: Казакова В.А.</a:t>
            </a:r>
          </a:p>
        </p:txBody>
      </p:sp>
      <p:pic>
        <p:nvPicPr>
          <p:cNvPr id="15364" name="Picture 4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692275" y="2420938"/>
            <a:ext cx="687705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i="1">
                <a:solidFill>
                  <a:srgbClr val="FF3300"/>
                </a:solidFill>
                <a:latin typeface="Times New Roman" pitchFamily="18" charset="0"/>
              </a:rPr>
              <a:t>«Формирование количества и  счета у детей 4-5 лет </a:t>
            </a:r>
          </a:p>
          <a:p>
            <a:pPr algn="ctr"/>
            <a:r>
              <a:rPr lang="ru-RU" altLang="ru-RU" sz="2800" b="1" i="1">
                <a:solidFill>
                  <a:srgbClr val="FF3300"/>
                </a:solidFill>
                <a:latin typeface="Times New Roman" pitchFamily="18" charset="0"/>
              </a:rPr>
              <a:t>средствами игровой технологии </a:t>
            </a:r>
          </a:p>
          <a:p>
            <a:pPr algn="ctr"/>
            <a:r>
              <a:rPr lang="ru-RU" altLang="ru-RU" sz="2800" b="1" i="1">
                <a:solidFill>
                  <a:srgbClr val="FF3300"/>
                </a:solidFill>
                <a:latin typeface="Times New Roman" pitchFamily="18" charset="0"/>
              </a:rPr>
              <a:t>коврографа «Ларчик»  </a:t>
            </a:r>
          </a:p>
          <a:p>
            <a:pPr algn="ctr"/>
            <a:r>
              <a:rPr lang="ru-RU" altLang="ru-RU" sz="2800" b="1" i="1">
                <a:solidFill>
                  <a:srgbClr val="FF3300"/>
                </a:solidFill>
                <a:latin typeface="Times New Roman" pitchFamily="18" charset="0"/>
              </a:rPr>
              <a:t> В. В. Воскобовича»</a:t>
            </a:r>
            <a:endParaRPr lang="ru-RU" sz="28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356100" y="6308725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i="1">
                <a:solidFill>
                  <a:schemeClr val="tx2"/>
                </a:solidFill>
                <a:latin typeface="Times New Roman" pitchFamily="18" charset="0"/>
              </a:rPr>
              <a:t>Воспитатель: Кувшинова Т. А.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476375" y="260350"/>
            <a:ext cx="74549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</a:rPr>
              <a:t>ДЕТСКИЙ САД «БЕРЁЗКА», СТРУКТУРНОЕ ПОДРАЗДЕЛЕНИЕ</a:t>
            </a:r>
          </a:p>
          <a:p>
            <a:pPr algn="ctr"/>
            <a:r>
              <a:rPr lang="ru-RU" sz="1400" b="1">
                <a:latin typeface="Times New Roman" pitchFamily="18" charset="0"/>
              </a:rPr>
              <a:t>МУНИЦИПАЛЬНОГО АВТОНОМНОГО ОБРАЗОВАТЕЛЬНОГО УЧРЕЖДЕНИЯ ЗАРЕЧЕНСКАЯ СРЕДНЯЯ ОБЩЕОБРАЗОВАТЕЛЬНАЯ ШКОЛА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IMG2024020510582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537075" cy="3403600"/>
          </a:xfrm>
        </p:spPr>
      </p:pic>
      <p:pic>
        <p:nvPicPr>
          <p:cNvPr id="25602" name="Picture 4" descr="IMG202402051046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644900"/>
            <a:ext cx="3960813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IMG202402051051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716338"/>
            <a:ext cx="37084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5" descr="IMG20240208112514"/>
          <p:cNvPicPr>
            <a:picLocks noChangeAspect="1" noChangeArrowheads="1"/>
          </p:cNvPicPr>
          <p:nvPr/>
        </p:nvPicPr>
        <p:blipFill>
          <a:blip r:embed="rId3"/>
          <a:srcRect l="9105" t="9026" r="7089" b="8731"/>
          <a:stretch>
            <a:fillRect/>
          </a:stretch>
        </p:blipFill>
        <p:spPr bwMode="auto">
          <a:xfrm>
            <a:off x="539750" y="765175"/>
            <a:ext cx="4191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5003800" y="692150"/>
            <a:ext cx="3827463" cy="1252538"/>
          </a:xfrm>
        </p:spPr>
        <p:txBody>
          <a:bodyPr/>
          <a:lstStyle/>
          <a:p>
            <a:r>
              <a:rPr lang="ru-RU" sz="2400" smtClean="0">
                <a:solidFill>
                  <a:srgbClr val="FF3300"/>
                </a:solidFill>
                <a:latin typeface="Times New Roman" pitchFamily="18" charset="0"/>
              </a:rPr>
              <a:t>Большие и маленькие  кружки</a:t>
            </a:r>
            <a:r>
              <a:rPr lang="ru-RU" smtClean="0"/>
              <a:t> </a:t>
            </a:r>
            <a:r>
              <a:rPr lang="ru-RU" sz="2400" smtClean="0">
                <a:solidFill>
                  <a:srgbClr val="FF3300"/>
                </a:solidFill>
                <a:latin typeface="Times New Roman" pitchFamily="18" charset="0"/>
              </a:rPr>
              <a:t>в корзине</a:t>
            </a:r>
          </a:p>
        </p:txBody>
      </p:sp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105150"/>
            <a:ext cx="4618038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4535487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971550" y="404813"/>
            <a:ext cx="5770563" cy="1252537"/>
          </a:xfrm>
        </p:spPr>
        <p:txBody>
          <a:bodyPr/>
          <a:lstStyle/>
          <a:p>
            <a:r>
              <a:rPr lang="ru-RU" sz="3200" smtClean="0">
                <a:solidFill>
                  <a:srgbClr val="FF3300"/>
                </a:solidFill>
                <a:latin typeface="Times New Roman" pitchFamily="18" charset="0"/>
              </a:rPr>
              <a:t>«Цифроцирк»</a:t>
            </a:r>
            <a:r>
              <a:rPr lang="ru-RU" smtClean="0"/>
              <a:t> </a:t>
            </a:r>
          </a:p>
        </p:txBody>
      </p:sp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601788"/>
            <a:ext cx="6408737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1187450" y="260350"/>
            <a:ext cx="6346825" cy="936625"/>
          </a:xfrm>
        </p:spPr>
        <p:txBody>
          <a:bodyPr/>
          <a:lstStyle/>
          <a:p>
            <a:r>
              <a:rPr lang="ru-RU" sz="3600" smtClean="0">
                <a:solidFill>
                  <a:srgbClr val="FF3300"/>
                </a:solidFill>
                <a:latin typeface="Times New Roman" pitchFamily="18" charset="0"/>
              </a:rPr>
              <a:t>«Математические корзинки»</a:t>
            </a: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341438"/>
            <a:ext cx="69596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изображение_viber_2024-02-12_19-22-22-9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208962" cy="615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395288" y="1484313"/>
            <a:ext cx="3744912" cy="1728787"/>
          </a:xfrm>
        </p:spPr>
        <p:txBody>
          <a:bodyPr/>
          <a:lstStyle/>
          <a:p>
            <a:r>
              <a:rPr lang="ru-RU" sz="3200" smtClean="0">
                <a:solidFill>
                  <a:srgbClr val="FF3300"/>
                </a:solidFill>
                <a:latin typeface="Times New Roman" pitchFamily="18" charset="0"/>
              </a:rPr>
              <a:t>«На рыбалке с Машей и Медведем»</a:t>
            </a:r>
          </a:p>
        </p:txBody>
      </p:sp>
      <p:pic>
        <p:nvPicPr>
          <p:cNvPr id="3174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60350"/>
            <a:ext cx="4541838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IMG20240209104614"/>
          <p:cNvPicPr>
            <a:picLocks noChangeAspect="1" noChangeArrowheads="1"/>
          </p:cNvPicPr>
          <p:nvPr/>
        </p:nvPicPr>
        <p:blipFill>
          <a:blip r:embed="rId3"/>
          <a:srcRect l="5162" t="3349" r="4601" b="3006"/>
          <a:stretch>
            <a:fillRect/>
          </a:stretch>
        </p:blipFill>
        <p:spPr bwMode="auto">
          <a:xfrm>
            <a:off x="395288" y="3554413"/>
            <a:ext cx="396081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4716463" y="908050"/>
            <a:ext cx="4186237" cy="930275"/>
          </a:xfrm>
        </p:spPr>
        <p:txBody>
          <a:bodyPr/>
          <a:lstStyle/>
          <a:p>
            <a:r>
              <a:rPr lang="ru-RU" sz="2800" b="1" smtClean="0">
                <a:solidFill>
                  <a:srgbClr val="FF3300"/>
                </a:solidFill>
                <a:latin typeface="Times New Roman" pitchFamily="18" charset="0"/>
              </a:rPr>
              <a:t>Игровая ситуация «Фрукты»</a:t>
            </a:r>
          </a:p>
        </p:txBody>
      </p:sp>
      <p:pic>
        <p:nvPicPr>
          <p:cNvPr id="32770" name="Picture 4" descr="IMG2024020910535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r="13400"/>
          <a:stretch>
            <a:fillRect/>
          </a:stretch>
        </p:blipFill>
        <p:spPr>
          <a:xfrm>
            <a:off x="179388" y="260350"/>
            <a:ext cx="4602162" cy="3451225"/>
          </a:xfrm>
        </p:spPr>
      </p:pic>
      <p:pic>
        <p:nvPicPr>
          <p:cNvPr id="32771" name="Picture 5" descr="IMG20240209105527"/>
          <p:cNvPicPr>
            <a:picLocks noChangeAspect="1" noChangeArrowheads="1"/>
          </p:cNvPicPr>
          <p:nvPr/>
        </p:nvPicPr>
        <p:blipFill>
          <a:blip r:embed="rId3"/>
          <a:srcRect l="1556" r="24989" b="30000"/>
          <a:stretch>
            <a:fillRect/>
          </a:stretch>
        </p:blipFill>
        <p:spPr bwMode="auto">
          <a:xfrm>
            <a:off x="4787900" y="3530600"/>
            <a:ext cx="41544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5148263" y="338138"/>
            <a:ext cx="3538537" cy="1252537"/>
          </a:xfrm>
        </p:spPr>
        <p:txBody>
          <a:bodyPr/>
          <a:lstStyle/>
          <a:p>
            <a:r>
              <a:rPr lang="ru-RU" sz="4000" smtClean="0">
                <a:solidFill>
                  <a:srgbClr val="FF3300"/>
                </a:solidFill>
                <a:latin typeface="Times New Roman" pitchFamily="18" charset="0"/>
              </a:rPr>
              <a:t>«Разноцветные листочки»</a:t>
            </a:r>
          </a:p>
        </p:txBody>
      </p:sp>
      <p:pic>
        <p:nvPicPr>
          <p:cNvPr id="3379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40322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570163"/>
            <a:ext cx="3671887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IMG202402091049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536950"/>
            <a:ext cx="403383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4033838" cy="1512888"/>
          </a:xfrm>
        </p:spPr>
        <p:txBody>
          <a:bodyPr/>
          <a:lstStyle/>
          <a:p>
            <a:r>
              <a:rPr lang="ru-RU" sz="2800" smtClean="0">
                <a:solidFill>
                  <a:srgbClr val="FF3300"/>
                </a:solidFill>
                <a:latin typeface="Times New Roman" pitchFamily="18" charset="0"/>
              </a:rPr>
              <a:t>«Разноцветные бабочки на цветке»</a:t>
            </a:r>
          </a:p>
        </p:txBody>
      </p:sp>
      <p:pic>
        <p:nvPicPr>
          <p:cNvPr id="34818" name="Picture 5" descr="изображение_viber_2024-02-12_19-22-21-722"/>
          <p:cNvPicPr>
            <a:picLocks noChangeAspect="1" noChangeArrowheads="1"/>
          </p:cNvPicPr>
          <p:nvPr/>
        </p:nvPicPr>
        <p:blipFill>
          <a:blip r:embed="rId2"/>
          <a:srcRect l="3238" b="-1530"/>
          <a:stretch>
            <a:fillRect/>
          </a:stretch>
        </p:blipFill>
        <p:spPr bwMode="auto">
          <a:xfrm>
            <a:off x="4356100" y="260350"/>
            <a:ext cx="44958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 descr="изображение_viber_2024-02-12_19-22-22-453"/>
          <p:cNvPicPr>
            <a:picLocks noChangeAspect="1" noChangeArrowheads="1"/>
          </p:cNvPicPr>
          <p:nvPr/>
        </p:nvPicPr>
        <p:blipFill>
          <a:blip r:embed="rId3"/>
          <a:srcRect l="24515" b="8408"/>
          <a:stretch>
            <a:fillRect/>
          </a:stretch>
        </p:blipFill>
        <p:spPr bwMode="auto">
          <a:xfrm>
            <a:off x="179388" y="2852738"/>
            <a:ext cx="4967287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  <a:latin typeface="Arial" charset="0"/>
              </a:rPr>
              <a:t>Актуальность темы: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1042988" y="2349500"/>
            <a:ext cx="7408862" cy="3451225"/>
          </a:xfrm>
        </p:spPr>
        <p:txBody>
          <a:bodyPr/>
          <a:lstStyle/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</a:rPr>
              <a:t>Проблема раскрытия способностей и задатков математического мышления детей дошкольного возраста в современной жизни приобретает все большее значение. Это объясняется, прежде всего, бурным развитием науки, связанной с математикой и проникновением ее в различные области знаний. Знание математики в наше время совершенно необходимо детям для их дальнейшего благополучного развития в цивилизованном человеческом обществе.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5292725" y="188913"/>
            <a:ext cx="3538538" cy="1252537"/>
          </a:xfrm>
        </p:spPr>
        <p:txBody>
          <a:bodyPr/>
          <a:lstStyle/>
          <a:p>
            <a:r>
              <a:rPr lang="ru-RU" sz="3600" smtClean="0">
                <a:solidFill>
                  <a:srgbClr val="FF3300"/>
                </a:solidFill>
                <a:latin typeface="Times New Roman" pitchFamily="18" charset="0"/>
              </a:rPr>
              <a:t>«Курочка с цыплятами»</a:t>
            </a:r>
          </a:p>
        </p:txBody>
      </p:sp>
      <p:pic>
        <p:nvPicPr>
          <p:cNvPr id="3584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824412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изображение_viber_2024-02-12_19-22-23-576"/>
          <p:cNvPicPr>
            <a:picLocks noChangeAspect="1" noChangeArrowheads="1"/>
          </p:cNvPicPr>
          <p:nvPr/>
        </p:nvPicPr>
        <p:blipFill>
          <a:blip r:embed="rId3"/>
          <a:srcRect l="1711" t="6892" r="3554" b="1871"/>
          <a:stretch>
            <a:fillRect/>
          </a:stretch>
        </p:blipFill>
        <p:spPr bwMode="auto">
          <a:xfrm>
            <a:off x="4211638" y="3068638"/>
            <a:ext cx="4745037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 l="25462" b="6558"/>
          <a:stretch>
            <a:fillRect/>
          </a:stretch>
        </p:blipFill>
        <p:spPr bwMode="auto">
          <a:xfrm>
            <a:off x="4427538" y="188913"/>
            <a:ext cx="4500562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997200"/>
            <a:ext cx="4867275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03213"/>
            <a:ext cx="4530725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213100"/>
            <a:ext cx="446405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557338"/>
            <a:ext cx="66976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935038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  <a:latin typeface="Times New Roman" pitchFamily="18" charset="0"/>
              </a:rPr>
              <a:t>Игра «Какой по порядку?»</a:t>
            </a:r>
          </a:p>
        </p:txBody>
      </p:sp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844675"/>
            <a:ext cx="6335713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1" name="Object 3"/>
          <p:cNvGraphicFramePr>
            <a:graphicFrameLocks noChangeAspect="1"/>
          </p:cNvGraphicFramePr>
          <p:nvPr>
            <p:ph idx="1"/>
          </p:nvPr>
        </p:nvGraphicFramePr>
        <p:xfrm>
          <a:off x="468313" y="1844675"/>
          <a:ext cx="7848600" cy="3656013"/>
        </p:xfrm>
        <a:graphic>
          <a:graphicData uri="http://schemas.openxmlformats.org/presentationml/2006/ole">
            <p:oleObj spid="_x0000_s53251" name="Диаграмма" r:id="rId3" imgW="7772408" imgH="4114867" progId="MSGraph.Chart.8">
              <p:embed followColorScheme="full"/>
            </p:oleObj>
          </a:graphicData>
        </a:graphic>
      </p:graphicFrame>
      <p:sp>
        <p:nvSpPr>
          <p:cNvPr id="53252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3300"/>
                </a:solidFill>
                <a:latin typeface="Times New Roman" pitchFamily="18" charset="0"/>
              </a:rPr>
              <a:t>Промежуточная диагностика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5003800" y="5373688"/>
            <a:ext cx="3743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           </a:t>
            </a:r>
          </a:p>
          <a:p>
            <a:r>
              <a:rPr lang="ru-RU" u="sng"/>
              <a:t>Высокий уровень</a:t>
            </a:r>
            <a:r>
              <a:rPr lang="ru-RU"/>
              <a:t> – 5 детей 38 %</a:t>
            </a:r>
          </a:p>
          <a:p>
            <a:r>
              <a:rPr lang="ru-RU" u="sng"/>
              <a:t>Средний уровень</a:t>
            </a:r>
            <a:r>
              <a:rPr lang="ru-RU"/>
              <a:t> - 5 детей 38 %</a:t>
            </a:r>
          </a:p>
          <a:p>
            <a:r>
              <a:rPr lang="ru-RU" u="sng"/>
              <a:t>Низкий уровень</a:t>
            </a:r>
            <a:r>
              <a:rPr lang="ru-RU"/>
              <a:t> - 3 ребенка 24 %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FF3300"/>
                </a:solidFill>
                <a:latin typeface="Times New Roman" pitchFamily="18" charset="0"/>
              </a:rPr>
              <a:t>Календарно-тематический план игровых ситуаций к коврографу «Ларчик»</a:t>
            </a:r>
          </a:p>
        </p:txBody>
      </p:sp>
      <p:graphicFrame>
        <p:nvGraphicFramePr>
          <p:cNvPr id="61668" name="Group 228"/>
          <p:cNvGraphicFramePr>
            <a:graphicFrameLocks noGrp="1"/>
          </p:cNvGraphicFramePr>
          <p:nvPr>
            <p:ph idx="1"/>
          </p:nvPr>
        </p:nvGraphicFramePr>
        <p:xfrm>
          <a:off x="250825" y="1557338"/>
          <a:ext cx="8713788" cy="4895850"/>
        </p:xfrm>
        <a:graphic>
          <a:graphicData uri="http://schemas.openxmlformats.org/drawingml/2006/table">
            <a:tbl>
              <a:tblPr/>
              <a:tblGrid>
                <a:gridCol w="214313"/>
                <a:gridCol w="234950"/>
                <a:gridCol w="3641725"/>
                <a:gridCol w="2889250"/>
                <a:gridCol w="1519237"/>
                <a:gridCol w="214313"/>
              </a:tblGrid>
              <a:tr h="274638">
                <a:tc gridSpan="6">
                  <a:txBody>
                    <a:bodyPr/>
                    <a:lstStyle/>
                    <a:p>
                      <a:pPr marL="273050" marR="0" lvl="0" indent="-2730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4-5 лет (средняя группа)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3788">
                <a:tc rowSpan="2"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Сентябрь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Познакомить с образованием числа 2, цифрами 1 и 2.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Продолжать упражнять детей в установлении отношений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равно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поровну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столько, сколько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…»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),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больше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меньше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 между двумя группами предметов, пользуясь приемами наложения и приложения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Игра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Угощения для Зайчат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В гости к гномикам прискакали из лесу гости. Кто это?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- прискакал один заяц (Сколько зайцев?)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- сколько морковок мы ему дадим что бы было столько же сколько зайцев? (1 морковку)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Демонстрирует цифру 1 (карточка с цифрой)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- Прискакал еще один заяц. Сколько стало зайцев?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Теперь морковок и зайцев поровну?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Кого больше? На сколько?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Что нужно сделать чтобы было поровну?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Добавляют еще 1 морковь, теперь зайцев и морковок поровну. По сколько? педагог демонстрирует карточку с цифрой 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На Коврограф изображено с помощью шнурков дорожка желтого цвета, под дорожкой изображена грядка с помощью зеленых шнурков. 2 зайца и 2 морковки. Цифры 1-2 для демонстрации.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Учить обозначать количество предметов соответствующей цифрой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Закрепить умение детей различать группы, содержащие 1 и 2предмета на основе сопоставления их элементов один к одному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Игра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По грибы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 (Сюжет Еж собирает грибы)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Игра аналогичная с игрой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Угощение для зайчат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charset="-52"/>
                          <a:cs typeface="Times New Roman" pitchFamily="18" charset="0"/>
                        </a:rPr>
                        <a:t> 2 ежа, 2 гриба.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xfrm>
            <a:off x="539750" y="836613"/>
            <a:ext cx="8229600" cy="1252537"/>
          </a:xfrm>
        </p:spPr>
        <p:txBody>
          <a:bodyPr/>
          <a:lstStyle/>
          <a:p>
            <a:r>
              <a:rPr lang="ru-RU" sz="4800" i="1" smtClean="0">
                <a:solidFill>
                  <a:srgbClr val="FF3300"/>
                </a:solidFill>
              </a:rPr>
              <a:t>Спасибо за внимание!</a:t>
            </a:r>
          </a:p>
        </p:txBody>
      </p:sp>
      <p:pic>
        <p:nvPicPr>
          <p:cNvPr id="54274" name="Picture 5" descr="a28919d884c2e41c8c182fcdba65e22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349500"/>
            <a:ext cx="41338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tx1"/>
                </a:solidFill>
                <a:latin typeface="Times New Roman" pitchFamily="18" charset="0"/>
              </a:rPr>
              <a:t>Целью педагогической работы является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395288" y="2205038"/>
            <a:ext cx="7408862" cy="1295400"/>
          </a:xfrm>
        </p:spPr>
        <p:txBody>
          <a:bodyPr/>
          <a:lstStyle/>
          <a:p>
            <a:pPr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  <a:latin typeface="Times New Roman" pitchFamily="18" charset="0"/>
              </a:rPr>
              <a:t>   Формирование количества и  счета у детей 4-5 лет средствами игровой технологии коврографа «Ларчик»   В. В. Воскобовича». </a:t>
            </a:r>
          </a:p>
        </p:txBody>
      </p:sp>
      <p:pic>
        <p:nvPicPr>
          <p:cNvPr id="17411" name="Picture 4" descr="ae3c3e88dc3de354dcd8a5cb678bfe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573463"/>
            <a:ext cx="50688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9600" cy="1252538"/>
          </a:xfrm>
        </p:spPr>
        <p:txBody>
          <a:bodyPr/>
          <a:lstStyle/>
          <a:p>
            <a:r>
              <a:rPr lang="ru-RU" sz="2400" b="1" i="1" smtClean="0">
                <a:solidFill>
                  <a:schemeClr val="tx1"/>
                </a:solidFill>
                <a:latin typeface="Times New Roman" pitchFamily="18" charset="0"/>
              </a:rPr>
              <a:t>Для реализации данной цели я предлагаю решение следующих задач:</a:t>
            </a:r>
            <a:r>
              <a:rPr lang="ru-RU" sz="2400" i="1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i="1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2400" i="1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900113" y="2133600"/>
            <a:ext cx="7488237" cy="4105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Изучить методическую литературу и опыт работы коллег.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Разработать картотеку дидактических игр для формирования количества и  счета. 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Закреплять навыки прямого счета в пределах пяти, называть числа по  порядку;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Формировать умение пользоваться числами и цифрами для обозначения количества и результата сравнения в пределах 5-ти.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Формировать умение уравнивать неравные группы двумя способами: добавляя или убирая один предмет.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Повышать компетентность родителей в вопросах развития детей с помощью развивающих игр В.Воскобовича.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Привлечь родителей к пополнению и обогащению развивающей среды группы.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5219700" y="260350"/>
            <a:ext cx="3168650" cy="720725"/>
          </a:xfrm>
        </p:spPr>
        <p:txBody>
          <a:bodyPr/>
          <a:lstStyle/>
          <a:p>
            <a:r>
              <a:rPr lang="ru-RU" sz="2400" b="1" i="1" smtClean="0">
                <a:solidFill>
                  <a:schemeClr val="tx1"/>
                </a:solidFill>
                <a:latin typeface="Times New Roman" pitchFamily="18" charset="0"/>
              </a:rPr>
              <a:t>Форма реализации: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1476375" y="1052513"/>
            <a:ext cx="7272338" cy="1871662"/>
          </a:xfrm>
        </p:spPr>
        <p:txBody>
          <a:bodyPr/>
          <a:lstStyle/>
          <a:p>
            <a:pPr>
              <a:buFont typeface="Symbol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                              организованно-образовательная деятельность</a:t>
            </a:r>
          </a:p>
          <a:p>
            <a:pPr>
              <a:buFont typeface="Symbol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                              совместная деятельность педагога с детьми</a:t>
            </a:r>
          </a:p>
          <a:p>
            <a:pPr>
              <a:buFont typeface="Symbol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                              элементы самостоятельной деятельности</a:t>
            </a:r>
          </a:p>
          <a:p>
            <a:pPr>
              <a:buFont typeface="Symbol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                               взаимодействия с родителями</a:t>
            </a:r>
          </a:p>
        </p:txBody>
      </p:sp>
      <p:pic>
        <p:nvPicPr>
          <p:cNvPr id="19459" name="Picture 4" descr="IMG202402051049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2636838"/>
            <a:ext cx="4535487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/>
          </p:cNvSpPr>
          <p:nvPr/>
        </p:nvSpPr>
        <p:spPr bwMode="auto">
          <a:xfrm>
            <a:off x="179388" y="2133600"/>
            <a:ext cx="381635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>
                <a:latin typeface="Times New Roman" pitchFamily="18" charset="0"/>
              </a:rPr>
              <a:t>                            </a:t>
            </a:r>
            <a:r>
              <a:rPr lang="ru-RU" sz="2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У детей повысится уровень знаний по разделу познавательного развития ФЭМП количество и счёт  средствами игровой технологии коврографа «Ларчик»   В. В. Воскобовича».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252537"/>
          </a:xfrm>
        </p:spPr>
        <p:txBody>
          <a:bodyPr/>
          <a:lstStyle/>
          <a:p>
            <a:r>
              <a:rPr lang="ru-RU" sz="2400" b="1" i="1" smtClean="0">
                <a:solidFill>
                  <a:schemeClr val="tx1"/>
                </a:solidFill>
                <a:latin typeface="Times New Roman" pitchFamily="18" charset="0"/>
              </a:rPr>
              <a:t>Методы:</a:t>
            </a:r>
            <a:r>
              <a:rPr lang="ru-RU" sz="2400" i="1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i="1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2400" i="1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250825" y="1817688"/>
            <a:ext cx="4176713" cy="4779962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Изучение и анализ теоретической и методической литературы;</a:t>
            </a:r>
          </a:p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Внедрение нового игрового материала в предметно-пространственную среду;</a:t>
            </a:r>
          </a:p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Разработка методических рекомендаций для педагогов по игровой технологии в. В. Воскобовича;</a:t>
            </a:r>
          </a:p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Разработка новых игр к коврографу ларчик;</a:t>
            </a:r>
          </a:p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Проведение занятий с использованием дидактических игр.</a:t>
            </a:r>
          </a:p>
        </p:txBody>
      </p:sp>
      <p:pic>
        <p:nvPicPr>
          <p:cNvPr id="20483" name="Picture 4" descr="IMG20240208112252"/>
          <p:cNvPicPr>
            <a:picLocks noChangeAspect="1" noChangeArrowheads="1"/>
          </p:cNvPicPr>
          <p:nvPr/>
        </p:nvPicPr>
        <p:blipFill>
          <a:blip r:embed="rId2"/>
          <a:srcRect l="34598" t="9763" r="10976" b="37473"/>
          <a:stretch>
            <a:fillRect/>
          </a:stretch>
        </p:blipFill>
        <p:spPr bwMode="auto">
          <a:xfrm>
            <a:off x="4140200" y="2205038"/>
            <a:ext cx="4537075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827088" y="908050"/>
            <a:ext cx="7705725" cy="1368425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комплекс- коврограф «Ларчик» – это увлекательная учебно-игровая система, состоящая из школьной доски - фланеграфа и необходимых принадлежностей.</a:t>
            </a:r>
            <a:r>
              <a:rPr lang="ru-RU" sz="2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50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205038"/>
            <a:ext cx="60483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/>
          </p:cNvSpPr>
          <p:nvPr/>
        </p:nvSpPr>
        <p:spPr bwMode="auto">
          <a:xfrm>
            <a:off x="395288" y="404813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>
                <a:latin typeface="Times New Roman" pitchFamily="18" charset="0"/>
              </a:rPr>
              <a:t>Новизна педагогического опыта.</a:t>
            </a:r>
            <a:r>
              <a:rPr lang="ru-RU" sz="2400" i="1">
                <a:latin typeface="Times New Roman" pitchFamily="18" charset="0"/>
              </a:rPr>
              <a:t> </a:t>
            </a:r>
            <a:br>
              <a:rPr lang="ru-RU" sz="2400" i="1">
                <a:latin typeface="Times New Roman" pitchFamily="18" charset="0"/>
              </a:rPr>
            </a:br>
            <a:endParaRPr lang="ru-RU" sz="2400" i="1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1828800"/>
          </a:xfrm>
        </p:spPr>
        <p:txBody>
          <a:bodyPr/>
          <a:lstStyle/>
          <a:p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Педагогический мониторинг</a:t>
            </a:r>
            <a:b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на начало учебного года по разделу познавательного развития ФЭМП</a:t>
            </a:r>
            <a:r>
              <a:rPr lang="ru-RU" sz="4000" smtClean="0"/>
              <a:t> 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1619250" y="3284538"/>
            <a:ext cx="6048375" cy="3025775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Times New Roman" pitchFamily="18" charset="0"/>
              </a:rPr>
              <a:t>Всего детей по списку: </a:t>
            </a:r>
            <a:r>
              <a:rPr lang="ru-RU" u="sng" smtClean="0">
                <a:solidFill>
                  <a:schemeClr val="tx1"/>
                </a:solidFill>
                <a:latin typeface="Times New Roman" pitchFamily="18" charset="0"/>
              </a:rPr>
              <a:t>13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</a:rPr>
              <a:t> детей            </a:t>
            </a:r>
          </a:p>
          <a:p>
            <a:r>
              <a:rPr lang="ru-RU" u="sng" smtClean="0">
                <a:solidFill>
                  <a:schemeClr val="tx1"/>
                </a:solidFill>
                <a:latin typeface="Times New Roman" pitchFamily="18" charset="0"/>
              </a:rPr>
              <a:t>Высокий уровень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</a:rPr>
              <a:t> - 0%</a:t>
            </a:r>
          </a:p>
          <a:p>
            <a:r>
              <a:rPr lang="ru-RU" u="sng" smtClean="0">
                <a:solidFill>
                  <a:schemeClr val="tx1"/>
                </a:solidFill>
                <a:latin typeface="Times New Roman" pitchFamily="18" charset="0"/>
              </a:rPr>
              <a:t>Средний уровень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</a:rPr>
              <a:t> - 5 детей 38 %</a:t>
            </a:r>
          </a:p>
          <a:p>
            <a:r>
              <a:rPr lang="ru-RU" u="sng" smtClean="0">
                <a:solidFill>
                  <a:schemeClr val="tx1"/>
                </a:solidFill>
                <a:latin typeface="Times New Roman" pitchFamily="18" charset="0"/>
              </a:rPr>
              <a:t>Низкий уровень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</a:rPr>
              <a:t> - 8 детей 62 %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771775" y="404813"/>
            <a:ext cx="5997575" cy="569912"/>
          </a:xfrm>
        </p:spPr>
        <p:txBody>
          <a:bodyPr/>
          <a:lstStyle/>
          <a:p>
            <a:pPr eaLnBrk="1" hangingPunct="1"/>
            <a:r>
              <a:rPr lang="ru-RU" sz="26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Знакомство с коврографом</a:t>
            </a:r>
          </a:p>
        </p:txBody>
      </p:sp>
      <p:pic>
        <p:nvPicPr>
          <p:cNvPr id="23554" name="Picture 3" descr="IMG202402050909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63925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IMG20240205105933"/>
          <p:cNvPicPr>
            <a:picLocks noChangeAspect="1" noChangeArrowheads="1"/>
          </p:cNvPicPr>
          <p:nvPr/>
        </p:nvPicPr>
        <p:blipFill>
          <a:blip r:embed="rId4"/>
          <a:srcRect l="17490" t="2644" r="1927" b="10973"/>
          <a:stretch>
            <a:fillRect/>
          </a:stretch>
        </p:blipFill>
        <p:spPr bwMode="auto">
          <a:xfrm>
            <a:off x="250825" y="1125538"/>
            <a:ext cx="4176713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967</TotalTime>
  <Words>579</Words>
  <Application>Microsoft Office PowerPoint</Application>
  <PresentationFormat>Экран (4:3)</PresentationFormat>
  <Paragraphs>84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1" baseType="lpstr">
      <vt:lpstr>Arial</vt:lpstr>
      <vt:lpstr>Candara</vt:lpstr>
      <vt:lpstr>Symbol</vt:lpstr>
      <vt:lpstr>Calibri</vt:lpstr>
      <vt:lpstr>Times New Roman</vt:lpstr>
      <vt:lpstr>PT Astra Serif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Диаграмма</vt:lpstr>
      <vt:lpstr>Развитие математических представлений  у детей дошкольного возраста  через использование развивающих игр  В.В.Воскобовича</vt:lpstr>
      <vt:lpstr>Актуальность темы:</vt:lpstr>
      <vt:lpstr>Целью педагогической работы является</vt:lpstr>
      <vt:lpstr>Для реализации данной цели я предлагаю решение следующих задач: </vt:lpstr>
      <vt:lpstr>Форма реализации:</vt:lpstr>
      <vt:lpstr>Методы: </vt:lpstr>
      <vt:lpstr>Игровой комплекс- коврограф «Ларчик» – это увлекательная учебно-игровая система, состоящая из школьной доски - фланеграфа и необходимых принадлежностей. </vt:lpstr>
      <vt:lpstr>Педагогический мониторинг на начало учебного года по разделу познавательного развития ФЭМП </vt:lpstr>
      <vt:lpstr>Знакомство с коврографом</vt:lpstr>
      <vt:lpstr>Слайд 10</vt:lpstr>
      <vt:lpstr>Слайд 11</vt:lpstr>
      <vt:lpstr>Большие и маленькие  кружки в корзине</vt:lpstr>
      <vt:lpstr>«Цифроцирк» </vt:lpstr>
      <vt:lpstr>«Математические корзинки»</vt:lpstr>
      <vt:lpstr>Слайд 15</vt:lpstr>
      <vt:lpstr>«На рыбалке с Машей и Медведем»</vt:lpstr>
      <vt:lpstr>Игровая ситуация «Фрукты»</vt:lpstr>
      <vt:lpstr>«Разноцветные листочки»</vt:lpstr>
      <vt:lpstr>«Разноцветные бабочки на цветке»</vt:lpstr>
      <vt:lpstr>«Курочка с цыплятами»</vt:lpstr>
      <vt:lpstr>Слайд 21</vt:lpstr>
      <vt:lpstr>Слайд 22</vt:lpstr>
      <vt:lpstr>Слайд 23</vt:lpstr>
      <vt:lpstr>Игра «Какой по порядку?»</vt:lpstr>
      <vt:lpstr>Промежуточная диагностика</vt:lpstr>
      <vt:lpstr>Календарно-тематический план игровых ситуаций к коврографу «Ларчик»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43</cp:revision>
  <dcterms:created xsi:type="dcterms:W3CDTF">2020-01-11T14:53:12Z</dcterms:created>
  <dcterms:modified xsi:type="dcterms:W3CDTF">2024-02-25T16:49:10Z</dcterms:modified>
</cp:coreProperties>
</file>